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0" r:id="rId5"/>
    <p:sldId id="261" r:id="rId6"/>
    <p:sldId id="275" r:id="rId7"/>
    <p:sldId id="276" r:id="rId8"/>
    <p:sldId id="264" r:id="rId9"/>
    <p:sldId id="280" r:id="rId10"/>
    <p:sldId id="267" r:id="rId11"/>
    <p:sldId id="279" r:id="rId12"/>
    <p:sldId id="268" r:id="rId13"/>
    <p:sldId id="269" r:id="rId14"/>
    <p:sldId id="270" r:id="rId15"/>
    <p:sldId id="273" r:id="rId16"/>
    <p:sldId id="271" r:id="rId17"/>
    <p:sldId id="284" r:id="rId18"/>
    <p:sldId id="281" r:id="rId19"/>
    <p:sldId id="282" r:id="rId20"/>
    <p:sldId id="283" r:id="rId21"/>
    <p:sldId id="285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66"/>
    <a:srgbClr val="FF8001"/>
    <a:srgbClr val="FF8409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6592" autoAdjust="0"/>
    <p:restoredTop sz="94660"/>
  </p:normalViewPr>
  <p:slideViewPr>
    <p:cSldViewPr>
      <p:cViewPr>
        <p:scale>
          <a:sx n="75" d="100"/>
          <a:sy n="75" d="100"/>
        </p:scale>
        <p:origin x="-14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www.fins.uns.ac.rs/feed-to-food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eed to food">
            <a:hlinkClick r:id="rId4"/>
          </p:cNvPr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52400" y="152400"/>
            <a:ext cx="12033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 userDrawn="1"/>
        </p:nvCxnSpPr>
        <p:spPr>
          <a:xfrm>
            <a:off x="984250" y="914400"/>
            <a:ext cx="815340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>
            <a:innerShdw blurRad="127000" dist="88900">
              <a:prstClr val="black"/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Straight Connector 11"/>
          <p:cNvPicPr>
            <a:picLocks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0" y="6324600"/>
            <a:ext cx="9156700" cy="47625"/>
          </a:xfrm>
          <a:prstGeom prst="rect">
            <a:avLst/>
          </a:prstGeom>
          <a:solidFill>
            <a:srgbClr val="969696"/>
          </a:solidFill>
        </p:spPr>
      </p:pic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152400" y="6477000"/>
            <a:ext cx="1828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sz="1200" b="1"/>
              <a:t>Novi Sad  29.09.2009.</a:t>
            </a:r>
            <a:endParaRPr lang="en-US" sz="1200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069975" y="1539875"/>
            <a:ext cx="700405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b="1"/>
              <a:t>BUDUĆI IZAZOVI ZA ISTRAŽIVANJA I RAZVOJ</a:t>
            </a:r>
            <a:endParaRPr lang="en-US"/>
          </a:p>
          <a:p>
            <a:pPr algn="ctr"/>
            <a:r>
              <a:rPr lang="en-US" b="1"/>
              <a:t>U TEHNOLOGIJI HRANE ZA ŽIVOTINJE</a:t>
            </a:r>
            <a:endParaRPr lang="en-US"/>
          </a:p>
          <a:p>
            <a:pPr algn="ctr"/>
            <a:endParaRPr lang="en-US" b="1" i="1"/>
          </a:p>
          <a:p>
            <a:pPr algn="ctr"/>
            <a:endParaRPr lang="en-US" b="1" i="1"/>
          </a:p>
          <a:p>
            <a:pPr algn="ctr"/>
            <a:r>
              <a:rPr lang="en-US" b="1" i="1"/>
              <a:t>FUTURE CHALLENGES FOR RESEARCH AND DEVELOPMENT</a:t>
            </a:r>
          </a:p>
          <a:p>
            <a:pPr algn="ctr"/>
            <a:r>
              <a:rPr lang="en-US" b="1" i="1"/>
              <a:t>IN FEED TECHNOLOGY</a:t>
            </a:r>
            <a:endParaRPr lang="en-US" i="1"/>
          </a:p>
          <a:p>
            <a:pPr algn="ctr"/>
            <a:endParaRPr lang="sr-Latn-CS" i="1"/>
          </a:p>
          <a:p>
            <a:pPr algn="ctr"/>
            <a:r>
              <a:rPr lang="en-US" i="1"/>
              <a:t>Jovanka Lević, Slavica Sredanović</a:t>
            </a:r>
            <a:endParaRPr lang="en-US"/>
          </a:p>
          <a:p>
            <a:pPr algn="ctr" eaLnBrk="0" hangingPunct="0"/>
            <a:endParaRPr lang="en-US">
              <a:latin typeface="Calibri" pitchFamily="34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667000" y="4876800"/>
            <a:ext cx="5105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8001"/>
                </a:solidFill>
              </a:rPr>
              <a:t>Univerzitet u Novom Sadu</a:t>
            </a:r>
            <a:endParaRPr lang="sr-Latn-CS">
              <a:solidFill>
                <a:srgbClr val="FF8001"/>
              </a:solidFill>
            </a:endParaRPr>
          </a:p>
          <a:p>
            <a:pPr>
              <a:spcBef>
                <a:spcPct val="50000"/>
              </a:spcBef>
            </a:pPr>
            <a:r>
              <a:rPr lang="sr-Latn-CS">
                <a:solidFill>
                  <a:srgbClr val="FF8001"/>
                </a:solidFill>
              </a:rPr>
              <a:t>Institut za prehrambene tehnologije</a:t>
            </a:r>
          </a:p>
          <a:p>
            <a:pPr>
              <a:spcBef>
                <a:spcPct val="50000"/>
              </a:spcBef>
            </a:pPr>
            <a:r>
              <a:rPr lang="sr-Latn-CS">
                <a:solidFill>
                  <a:srgbClr val="FF8001"/>
                </a:solidFill>
              </a:rPr>
              <a:t>Istraživački centar FEED-TO-FOOD</a:t>
            </a:r>
            <a:endParaRPr lang="en-US">
              <a:solidFill>
                <a:srgbClr val="FF8001"/>
              </a:solidFill>
            </a:endParaRPr>
          </a:p>
        </p:txBody>
      </p:sp>
      <p:pic>
        <p:nvPicPr>
          <p:cNvPr id="13321" name="Picture 19" descr="FIN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60525" y="4953000"/>
            <a:ext cx="8540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AutoShape 11"/>
          <p:cNvSpPr>
            <a:spLocks noChangeArrowheads="1"/>
          </p:cNvSpPr>
          <p:nvPr/>
        </p:nvSpPr>
        <p:spPr bwMode="auto">
          <a:xfrm>
            <a:off x="4932363" y="1268413"/>
            <a:ext cx="3600450" cy="1152525"/>
          </a:xfrm>
          <a:prstGeom prst="cloudCallout">
            <a:avLst>
              <a:gd name="adj1" fmla="val -55866"/>
              <a:gd name="adj2" fmla="val 7864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2987675" y="228600"/>
            <a:ext cx="309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b="1"/>
              <a:t>Ishrana životinja</a:t>
            </a:r>
            <a:endParaRPr lang="en-US" sz="2400" b="1"/>
          </a:p>
        </p:txBody>
      </p:sp>
      <p:pic>
        <p:nvPicPr>
          <p:cNvPr id="36870" name="Picture 5" descr="j01405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2924175"/>
            <a:ext cx="9366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Picture 6" descr="j009106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1989138"/>
            <a:ext cx="1081087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1692275" y="3141663"/>
            <a:ext cx="3240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b="1"/>
              <a:t>do2 kg oko 3.5 kg hrane</a:t>
            </a:r>
            <a:endParaRPr lang="en-US" b="1"/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1979613" y="2060575"/>
            <a:ext cx="338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b="1"/>
              <a:t>do 100 kg oko 300 kg hrane</a:t>
            </a:r>
            <a:endParaRPr lang="en-US" b="1"/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5508625" y="1492250"/>
            <a:ext cx="2808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b="1">
                <a:solidFill>
                  <a:srgbClr val="F06128"/>
                </a:solidFill>
              </a:rPr>
              <a:t>Deo se metaboliše u CO</a:t>
            </a:r>
            <a:r>
              <a:rPr lang="sr-Latn-CS" sz="1200" b="1">
                <a:solidFill>
                  <a:srgbClr val="F06128"/>
                </a:solidFill>
              </a:rPr>
              <a:t>2 </a:t>
            </a:r>
            <a:r>
              <a:rPr lang="sr-Latn-CS" b="1">
                <a:solidFill>
                  <a:srgbClr val="F06128"/>
                </a:solidFill>
              </a:rPr>
              <a:t>amonijak, metan</a:t>
            </a:r>
            <a:endParaRPr lang="en-US" sz="1200" b="1">
              <a:solidFill>
                <a:srgbClr val="F06128"/>
              </a:solidFill>
            </a:endParaRPr>
          </a:p>
        </p:txBody>
      </p:sp>
      <p:sp>
        <p:nvSpPr>
          <p:cNvPr id="36875" name="AutoShape 13"/>
          <p:cNvSpPr>
            <a:spLocks noChangeArrowheads="1"/>
          </p:cNvSpPr>
          <p:nvPr/>
        </p:nvSpPr>
        <p:spPr bwMode="auto">
          <a:xfrm>
            <a:off x="5364163" y="3068638"/>
            <a:ext cx="3311525" cy="1081087"/>
          </a:xfrm>
          <a:prstGeom prst="wedgeEllipseCallout">
            <a:avLst>
              <a:gd name="adj1" fmla="val -73491"/>
              <a:gd name="adj2" fmla="val -730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876" name="Text Box 14"/>
          <p:cNvSpPr txBox="1">
            <a:spLocks noChangeArrowheads="1"/>
          </p:cNvSpPr>
          <p:nvPr/>
        </p:nvSpPr>
        <p:spPr bwMode="auto">
          <a:xfrm>
            <a:off x="5795963" y="3141663"/>
            <a:ext cx="29527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 b="1">
                <a:solidFill>
                  <a:srgbClr val="F06128"/>
                </a:solidFill>
              </a:rPr>
              <a:t>1</a:t>
            </a:r>
            <a:r>
              <a:rPr lang="en-US" b="1">
                <a:solidFill>
                  <a:srgbClr val="F06128"/>
                </a:solidFill>
              </a:rPr>
              <a:t>/3 fekalni materijal</a:t>
            </a:r>
          </a:p>
          <a:p>
            <a:r>
              <a:rPr lang="en-US" b="1">
                <a:solidFill>
                  <a:srgbClr val="F06128"/>
                </a:solidFill>
                <a:cs typeface="Arial" charset="0"/>
              </a:rPr>
              <a:t>~ 50.000.000 t/god</a:t>
            </a:r>
          </a:p>
          <a:p>
            <a:r>
              <a:rPr lang="sr-Latn-CS" b="1">
                <a:solidFill>
                  <a:srgbClr val="F06128"/>
                </a:solidFill>
                <a:cs typeface="Arial" charset="0"/>
              </a:rPr>
              <a:t>o</a:t>
            </a:r>
            <a:r>
              <a:rPr lang="en-US" b="1">
                <a:solidFill>
                  <a:srgbClr val="F06128"/>
                </a:solidFill>
                <a:cs typeface="Arial" charset="0"/>
              </a:rPr>
              <a:t>d nesvarenih sme</a:t>
            </a:r>
            <a:r>
              <a:rPr lang="sr-Latn-CS" b="1">
                <a:solidFill>
                  <a:srgbClr val="F06128"/>
                </a:solidFill>
                <a:cs typeface="Arial" charset="0"/>
              </a:rPr>
              <a:t>š</a:t>
            </a:r>
            <a:r>
              <a:rPr lang="en-US" b="1">
                <a:solidFill>
                  <a:srgbClr val="F06128"/>
                </a:solidFill>
                <a:cs typeface="Arial" charset="0"/>
              </a:rPr>
              <a:t>a</a:t>
            </a:r>
          </a:p>
        </p:txBody>
      </p:sp>
      <p:sp>
        <p:nvSpPr>
          <p:cNvPr id="36877" name="Text Box 15"/>
          <p:cNvSpPr txBox="1">
            <a:spLocks noChangeArrowheads="1"/>
          </p:cNvSpPr>
          <p:nvPr/>
        </p:nvSpPr>
        <p:spPr bwMode="auto">
          <a:xfrm>
            <a:off x="533400" y="4114800"/>
            <a:ext cx="7777163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 b="1"/>
              <a:t>Potrebna su </a:t>
            </a:r>
            <a:r>
              <a:rPr lang="sr-Latn-CS" b="1" u="sng"/>
              <a:t>savremena tehnološka rešenja</a:t>
            </a:r>
            <a:r>
              <a:rPr lang="sr-Latn-CS" b="1"/>
              <a:t> za preradu  </a:t>
            </a:r>
          </a:p>
          <a:p>
            <a:r>
              <a:rPr lang="sr-Latn-CS" b="1"/>
              <a:t>žitarica i leguminoza poput ekstrudiranja, mikronizacije da se dobiju proizvodi visoke nutritivne vrednosti, </a:t>
            </a:r>
          </a:p>
          <a:p>
            <a:r>
              <a:rPr lang="sr-Cyrl-CS" b="1"/>
              <a:t>povoljnije fizičke strukture, </a:t>
            </a:r>
            <a:endParaRPr lang="sr-Latn-CS" b="1"/>
          </a:p>
          <a:p>
            <a:r>
              <a:rPr lang="sr-Latn-CS" b="1"/>
              <a:t>boljeg ukusa i svarljivosti</a:t>
            </a:r>
            <a:r>
              <a:rPr lang="sr-Cyrl-CS" b="1"/>
              <a:t>,</a:t>
            </a:r>
            <a:r>
              <a:rPr lang="sr-Latn-CS" b="1"/>
              <a:t>  </a:t>
            </a:r>
          </a:p>
          <a:p>
            <a:r>
              <a:rPr lang="sr-Latn-CS" b="1"/>
              <a:t>koji mogu da zadovolje visoke nutritivne zahteve najproduktivnijih životinja </a:t>
            </a:r>
            <a:r>
              <a:rPr lang="sr-Cyrl-CS" b="1"/>
              <a:t>i zahteve održive proizvodnje</a:t>
            </a:r>
            <a:endParaRPr lang="en-US" b="1"/>
          </a:p>
        </p:txBody>
      </p:sp>
      <p:sp>
        <p:nvSpPr>
          <p:cNvPr id="36878" name="Text Box 16"/>
          <p:cNvSpPr txBox="1">
            <a:spLocks noChangeArrowheads="1"/>
          </p:cNvSpPr>
          <p:nvPr/>
        </p:nvSpPr>
        <p:spPr bwMode="auto">
          <a:xfrm>
            <a:off x="228600" y="1412875"/>
            <a:ext cx="480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b="1"/>
              <a:t>Hrana za životinje mora biti balansirana</a:t>
            </a:r>
            <a:endParaRPr lang="en-US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4"/>
          <p:cNvSpPr txBox="1">
            <a:spLocks noChangeArrowheads="1"/>
          </p:cNvSpPr>
          <p:nvPr/>
        </p:nvSpPr>
        <p:spPr bwMode="auto">
          <a:xfrm>
            <a:off x="1447800" y="304800"/>
            <a:ext cx="752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hr-HR" sz="2400" b="1"/>
              <a:t>Bezbednost hrane za ljude, životinje i okolinu</a:t>
            </a:r>
            <a:endParaRPr lang="en-US" sz="2400" b="1"/>
          </a:p>
        </p:txBody>
      </p:sp>
      <p:sp>
        <p:nvSpPr>
          <p:cNvPr id="49155" name="Text Box 6"/>
          <p:cNvSpPr txBox="1">
            <a:spLocks noChangeArrowheads="1"/>
          </p:cNvSpPr>
          <p:nvPr/>
        </p:nvSpPr>
        <p:spPr bwMode="auto">
          <a:xfrm>
            <a:off x="457200" y="1320800"/>
            <a:ext cx="8208963" cy="439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/>
              <a:t>Potencijalne opasnosti za kontaminaciju hrane za životinje:</a:t>
            </a:r>
          </a:p>
          <a:p>
            <a:pPr>
              <a:buFontTx/>
              <a:buChar char="•"/>
            </a:pPr>
            <a:r>
              <a:rPr lang="sl-SI"/>
              <a:t>u toku gajenja biljaka-sirovina  (genetski modifikovane biljke, veštačka  </a:t>
            </a:r>
          </a:p>
          <a:p>
            <a:r>
              <a:rPr lang="sl-SI"/>
              <a:t> đubriva, pesticidi, herbicidi, insekticidi, sredstva za zaštitu bilja, teški metali,  </a:t>
            </a:r>
          </a:p>
          <a:p>
            <a:r>
              <a:rPr lang="sl-SI"/>
              <a:t> seme korova, mikotoksini), </a:t>
            </a:r>
          </a:p>
          <a:p>
            <a:endParaRPr lang="sl-SI" sz="1000"/>
          </a:p>
          <a:p>
            <a:pPr>
              <a:buFontTx/>
              <a:buChar char="•"/>
            </a:pPr>
            <a:r>
              <a:rPr lang="sl-SI"/>
              <a:t>u toku žetve, transporta i skladištenja (kamenje, staklo, direktni kontakt sa</a:t>
            </a:r>
          </a:p>
          <a:p>
            <a:r>
              <a:rPr lang="sl-SI"/>
              <a:t> izduvnim gasovima, produkti nepotpunog sagorevanja i kontaminirana goriva,</a:t>
            </a:r>
          </a:p>
          <a:p>
            <a:r>
              <a:rPr lang="sl-SI"/>
              <a:t> ostaci od prethodne isporuke, salmonele ili enterobakterije  preko ekskreta ili </a:t>
            </a:r>
          </a:p>
          <a:p>
            <a:r>
              <a:rPr lang="sl-SI"/>
              <a:t> neadekvatno očišćenih vozila ili opreme, klijanje, pregrevanje, neadekvatno odležavanje, formiranje mikotoksina, bolesti, fungicidi, insekticidi, štetočine, insekti ostaci ambalaže) </a:t>
            </a:r>
          </a:p>
          <a:p>
            <a:endParaRPr lang="sl-SI" sz="1000"/>
          </a:p>
          <a:p>
            <a:pPr>
              <a:buFontTx/>
              <a:buChar char="•"/>
            </a:pPr>
            <a:r>
              <a:rPr lang="sl-SI"/>
              <a:t>iz  samog  procesa (pomoćni ili tehnološki materijali dodati ili slučano dospeli, </a:t>
            </a:r>
          </a:p>
          <a:p>
            <a:r>
              <a:rPr lang="sl-SI"/>
              <a:t> zagrevanje parom, veštačko sušenje) </a:t>
            </a:r>
          </a:p>
          <a:p>
            <a:endParaRPr lang="sl-SI" sz="1000"/>
          </a:p>
          <a:p>
            <a:pPr>
              <a:buFontTx/>
              <a:buChar char="•"/>
            </a:pPr>
            <a:r>
              <a:rPr lang="sl-SI"/>
              <a:t> iz specifičnih uslova proizvodnje u svakoj fazi tehnološkog procesa </a:t>
            </a:r>
          </a:p>
          <a:p>
            <a:r>
              <a:rPr lang="sl-SI"/>
              <a:t>  (vlaga, temperatura..) kada može doći do razvoja mikroorganizama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447800" y="152400"/>
            <a:ext cx="734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b="1"/>
              <a:t>Kontrola i evaluacija hrane za životinje</a:t>
            </a:r>
            <a:endParaRPr lang="en-US" sz="2400" b="1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228600" y="3276600"/>
            <a:ext cx="8713788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/>
              <a:t>Savremene metode ocenjivanja, kao najvažnije parametre hranljive vrednosti sastojaka hrane za životinje, obuhvataju:</a:t>
            </a:r>
          </a:p>
          <a:p>
            <a:pPr lvl="1">
              <a:buFontTx/>
              <a:buChar char="•"/>
            </a:pPr>
            <a:r>
              <a:rPr lang="sr-Latn-CS"/>
              <a:t>Ukupan sadržaj hranljivih materija</a:t>
            </a:r>
          </a:p>
          <a:p>
            <a:pPr lvl="1">
              <a:buFontTx/>
              <a:buChar char="•"/>
            </a:pPr>
            <a:r>
              <a:rPr lang="sr-Latn-CS"/>
              <a:t>Usvojivost hranljivih materija</a:t>
            </a:r>
          </a:p>
          <a:p>
            <a:pPr lvl="1">
              <a:buFontTx/>
              <a:buChar char="•"/>
            </a:pPr>
            <a:r>
              <a:rPr lang="sr-Latn-CS"/>
              <a:t>Sadržaj antinutritivnih sastojaka</a:t>
            </a:r>
          </a:p>
          <a:p>
            <a:pPr lvl="1">
              <a:buFontTx/>
              <a:buChar char="•"/>
            </a:pPr>
            <a:r>
              <a:rPr lang="sr-Latn-CS"/>
              <a:t>Fizičko hemijske karakteristike</a:t>
            </a:r>
          </a:p>
          <a:p>
            <a:pPr lvl="1">
              <a:buFontTx/>
              <a:buChar char="•"/>
            </a:pPr>
            <a:r>
              <a:rPr lang="sr-Latn-CS"/>
              <a:t>Uticaj specifičnih sastojaka na iskoristljivost absorbovanih hranljivih materija</a:t>
            </a:r>
          </a:p>
          <a:p>
            <a:pPr lvl="1">
              <a:buFontTx/>
              <a:buChar char="•"/>
            </a:pPr>
            <a:r>
              <a:rPr lang="sr-Latn-CS"/>
              <a:t>Efekat na voljno uzimanje hrane</a:t>
            </a:r>
          </a:p>
          <a:p>
            <a:pPr lvl="1">
              <a:buFontTx/>
              <a:buChar char="•"/>
            </a:pPr>
            <a:r>
              <a:rPr lang="sr-Latn-CS"/>
              <a:t>Efekat na kvalitet finalnih animalnih produkata (meso, jaja, mleko, ekskreti..)</a:t>
            </a:r>
            <a:endParaRPr lang="en-US"/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228600" y="1295400"/>
            <a:ext cx="820737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/>
              <a:t>Weende metoda iz 1865. nije dovoljna, </a:t>
            </a:r>
          </a:p>
          <a:p>
            <a:r>
              <a:rPr lang="sr-Latn-CS"/>
              <a:t>Ona obuhvata određivanje: </a:t>
            </a:r>
          </a:p>
          <a:p>
            <a:pPr lvl="1">
              <a:buFontTx/>
              <a:buChar char="•"/>
            </a:pPr>
            <a:r>
              <a:rPr lang="sr-Latn-CS"/>
              <a:t> vlažnosti,  sirovih proteina,  sirove masti,  </a:t>
            </a:r>
          </a:p>
          <a:p>
            <a:pPr lvl="1"/>
            <a:r>
              <a:rPr lang="sr-Latn-CS"/>
              <a:t>  sirove celuloze, ukupnog pepela i  </a:t>
            </a:r>
          </a:p>
          <a:p>
            <a:pPr lvl="1"/>
            <a:r>
              <a:rPr lang="sr-Latn-CS"/>
              <a:t>  bezazotnih-ekstraktivnih materija (bem)</a:t>
            </a:r>
            <a:endParaRPr lang="en-US"/>
          </a:p>
        </p:txBody>
      </p:sp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5715000" y="1295400"/>
          <a:ext cx="1397000" cy="1985963"/>
        </p:xfrm>
        <a:graphic>
          <a:graphicData uri="http://schemas.openxmlformats.org/presentationml/2006/ole">
            <p:oleObj spid="_x0000_s37895" name="Clip" r:id="rId3" imgW="757800" imgH="107604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258888" y="228600"/>
            <a:ext cx="7273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hr-HR" sz="2800" b="1"/>
              <a:t>Kvalitet proizvoda animalnog porekla</a:t>
            </a:r>
            <a:endParaRPr lang="en-US" sz="2800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533400" y="1295400"/>
            <a:ext cx="7129463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/>
              <a:t>Hrana za životinje ima direktan uticaj na kvalitet mesa, mleka i jaja i u pozitivnom i u negativnom smislu. </a:t>
            </a:r>
          </a:p>
          <a:p>
            <a:pPr>
              <a:spcBef>
                <a:spcPct val="50000"/>
              </a:spcBef>
            </a:pPr>
            <a:r>
              <a:rPr lang="sr-Latn-CS"/>
              <a:t>Preko sastava obroka za ishranu životinja moguće je manipulisati kvalitetom proizvoda animalnog porekla i mogu se postići različite nutritivne, senzorne, hemijske i fizičke karakteristike </a:t>
            </a:r>
          </a:p>
          <a:p>
            <a:pPr>
              <a:spcBef>
                <a:spcPct val="50000"/>
              </a:spcBef>
            </a:pPr>
            <a:r>
              <a:rPr lang="sr-Latn-CS"/>
              <a:t>Isto tako se, preko hrane za životinje, različiti kontaminanti mogu preneti do proizvoda animalnog porekla tj. do hrane za ljude. </a:t>
            </a:r>
          </a:p>
          <a:p>
            <a:pPr>
              <a:spcBef>
                <a:spcPct val="50000"/>
              </a:spcBef>
            </a:pPr>
            <a:r>
              <a:rPr lang="sr-Latn-CS"/>
              <a:t>Neophodna su istraživanja vezana za utvrđivanje uticaja  hrane za životinje  na kvalitet proizvoda animalnog porekla i praćenje kvaliteta ovih proizvoda u zavisnosti od sastava obroka koje životinje konzumiraju.</a:t>
            </a:r>
            <a:endParaRPr lang="en-US"/>
          </a:p>
        </p:txBody>
      </p:sp>
      <p:pic>
        <p:nvPicPr>
          <p:cNvPr id="17414" name="Picture 6" descr="native_bbq_boar_lc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4495800"/>
            <a:ext cx="2160588" cy="183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2" name="Picture 10" descr="j008995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4953000"/>
            <a:ext cx="1368425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3" name="Picture 11" descr="ntndjgia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1066800"/>
            <a:ext cx="1308100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4" name="Picture 12" descr="j021577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96200" y="2514600"/>
            <a:ext cx="1262063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5" name="Picture 13" descr="j008993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" y="5105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6" name="Picture 14" descr="BD08876_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57400" y="4876800"/>
            <a:ext cx="1524000" cy="1285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905000" y="304800"/>
            <a:ext cx="4537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hr-HR" sz="2800" b="1"/>
              <a:t>Uticaj na okolinu</a:t>
            </a:r>
            <a:endParaRPr lang="en-US" sz="2800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468313" y="1382713"/>
            <a:ext cx="8496300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/>
              <a:t>Poljoprivreda je označavana kao najveći izvor zagađenja okoline zbog: upotrebe velike količine veštačkih đubriva, pesticida i drugih hemikalija, kao i zbog akumulacije otpadnih materija i produkata ekskrecije životinja </a:t>
            </a:r>
          </a:p>
          <a:p>
            <a:r>
              <a:rPr lang="sl-SI"/>
              <a:t>Problemi zagađenja okoline se rešavaju:</a:t>
            </a:r>
          </a:p>
          <a:p>
            <a:pPr lvl="1">
              <a:buFontTx/>
              <a:buChar char="•"/>
            </a:pPr>
            <a:r>
              <a:rPr lang="sl-SI"/>
              <a:t>zakonskim propisima, </a:t>
            </a:r>
          </a:p>
          <a:p>
            <a:pPr lvl="1">
              <a:buFontTx/>
              <a:buChar char="•"/>
            </a:pPr>
            <a:r>
              <a:rPr lang="sl-SI"/>
              <a:t>upotrebom manje štetnih sredstava u ratarskoj proizvodnji, </a:t>
            </a:r>
          </a:p>
          <a:p>
            <a:pPr lvl="1">
              <a:buFontTx/>
              <a:buChar char="•"/>
            </a:pPr>
            <a:r>
              <a:rPr lang="sl-SI"/>
              <a:t>smanjenjem koncentracije životinja i </a:t>
            </a:r>
          </a:p>
          <a:p>
            <a:pPr lvl="1">
              <a:buFontTx/>
              <a:buChar char="•"/>
            </a:pPr>
            <a:r>
              <a:rPr lang="sl-SI"/>
              <a:t>primenom novih dostignuća u načinu uzgoja životinja </a:t>
            </a:r>
          </a:p>
          <a:p>
            <a:endParaRPr lang="sl-SI"/>
          </a:p>
          <a:p>
            <a:r>
              <a:rPr lang="sl-SI"/>
              <a:t>Štetni efekti i dalje, preko sirovina, direktno ili indirektno prenose u hranu za životinje, preko životinja u hranu za ljude, a preko lanca hrane ponovo u okolinu.</a:t>
            </a:r>
            <a:endParaRPr lang="en-US"/>
          </a:p>
        </p:txBody>
      </p:sp>
      <p:sp>
        <p:nvSpPr>
          <p:cNvPr id="39942" name="Text Box 7"/>
          <p:cNvSpPr txBox="1">
            <a:spLocks noChangeArrowheads="1"/>
          </p:cNvSpPr>
          <p:nvPr/>
        </p:nvSpPr>
        <p:spPr bwMode="auto">
          <a:xfrm>
            <a:off x="395288" y="4752975"/>
            <a:ext cx="84248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b="1"/>
              <a:t>Industrija hrane za životinje je povezana sa okolinom češće kao njen zaštitnik nego kao zagađivač, jer je sposobna da iskoristi velike količine različitih otpadaka, sporednih  i recikliranih proizvoda za proizvodnju kvalitetne hrane </a:t>
            </a:r>
            <a:endParaRPr lang="en-US" b="1"/>
          </a:p>
        </p:txBody>
      </p:sp>
      <p:pic>
        <p:nvPicPr>
          <p:cNvPr id="18440" name="Picture 8" descr="man_watering_lawn_lc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5450" y="1774825"/>
            <a:ext cx="213995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9" descr="man_seeding_grass_2_lc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86663" y="1714500"/>
            <a:ext cx="1557337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11188" y="1773238"/>
            <a:ext cx="7777162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 sz="2000" b="1" u="sng"/>
              <a:t>INDIREKTNI  UTICAJI </a:t>
            </a:r>
          </a:p>
          <a:p>
            <a:endParaRPr lang="sr-Latn-CS" sz="2000" b="1"/>
          </a:p>
          <a:p>
            <a:pPr>
              <a:buFontTx/>
              <a:buChar char="•"/>
            </a:pPr>
            <a:r>
              <a:rPr lang="sr-Latn-CS" sz="2000" b="1"/>
              <a:t> na održivost komponenata u lancu snabdevanja</a:t>
            </a:r>
          </a:p>
          <a:p>
            <a:pPr lvl="1">
              <a:buFontTx/>
              <a:buChar char="•"/>
            </a:pPr>
            <a:r>
              <a:rPr lang="sr-Latn-CS" sz="2000" b="1"/>
              <a:t> iskorišćenje sporednih proizvoda prehrambene industrije, </a:t>
            </a:r>
          </a:p>
          <a:p>
            <a:pPr lvl="1">
              <a:buFontTx/>
              <a:buChar char="•"/>
            </a:pPr>
            <a:r>
              <a:rPr lang="sr-Latn-CS" sz="2000" b="1"/>
              <a:t> sistemi proizvodnje soje</a:t>
            </a:r>
          </a:p>
          <a:p>
            <a:pPr lvl="1">
              <a:buFontTx/>
              <a:buChar char="•"/>
            </a:pPr>
            <a:r>
              <a:rPr lang="sr-Latn-CS" sz="2000" b="1"/>
              <a:t> proizvodnja ribljeg brašna...</a:t>
            </a:r>
            <a:endParaRPr lang="en-US" sz="2000" b="1"/>
          </a:p>
          <a:p>
            <a:pPr lvl="1"/>
            <a:endParaRPr lang="sr-Latn-CS" sz="2000" b="1"/>
          </a:p>
          <a:p>
            <a:pPr>
              <a:buFontTx/>
              <a:buChar char="•"/>
            </a:pPr>
            <a:r>
              <a:rPr lang="sr-Latn-CS" sz="2000" b="1"/>
              <a:t> na održivost u uzgoju životinja  </a:t>
            </a:r>
          </a:p>
          <a:p>
            <a:pPr lvl="1">
              <a:buFontTx/>
              <a:buChar char="•"/>
            </a:pPr>
            <a:r>
              <a:rPr lang="sr-Latn-CS" sz="2000" b="1"/>
              <a:t> bezbednost  hrane (salmonela, kontaminanti itd...), </a:t>
            </a:r>
          </a:p>
          <a:p>
            <a:pPr lvl="1">
              <a:buFontTx/>
              <a:buChar char="•"/>
            </a:pPr>
            <a:r>
              <a:rPr lang="sr-Latn-CS" sz="2000" b="1"/>
              <a:t> izlučenja životinja (svarljivost P i N, upotrba aditiva itd...), </a:t>
            </a:r>
          </a:p>
          <a:p>
            <a:pPr lvl="1">
              <a:buFontTx/>
              <a:buChar char="•"/>
            </a:pPr>
            <a:r>
              <a:rPr lang="sr-Latn-CS" sz="2000" b="1"/>
              <a:t> konverzija hrane &amp; balansiranja obroka</a:t>
            </a:r>
            <a:endParaRPr lang="en-US" sz="2000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33400" y="1752600"/>
            <a:ext cx="80772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Istraživanja i razvoj u industriji hrane za životinje se moraju usmeriti </a:t>
            </a:r>
            <a:r>
              <a:rPr lang="sr-Latn-CS" sz="2000" b="1"/>
              <a:t>i </a:t>
            </a:r>
            <a:r>
              <a:rPr lang="en-US" sz="2000" b="1"/>
              <a:t>na</a:t>
            </a:r>
            <a:r>
              <a:rPr lang="sr-Latn-CS" sz="2000" b="1"/>
              <a:t>: </a:t>
            </a:r>
          </a:p>
          <a:p>
            <a:pPr lvl="1">
              <a:buFontTx/>
              <a:buChar char="•"/>
            </a:pPr>
            <a:r>
              <a:rPr lang="sr-Latn-CS" sz="2000" b="1"/>
              <a:t> </a:t>
            </a:r>
            <a:r>
              <a:rPr lang="en-US" sz="2000" b="1"/>
              <a:t>sirovine, </a:t>
            </a:r>
            <a:endParaRPr lang="sr-Latn-CS" sz="2000" b="1"/>
          </a:p>
          <a:p>
            <a:pPr lvl="1">
              <a:buFontTx/>
              <a:buChar char="•"/>
            </a:pPr>
            <a:r>
              <a:rPr lang="sr-Latn-CS" sz="2000" b="1"/>
              <a:t> </a:t>
            </a:r>
            <a:r>
              <a:rPr lang="en-US" sz="2000" b="1"/>
              <a:t>njihovu dostupnost, </a:t>
            </a:r>
            <a:endParaRPr lang="sr-Latn-CS" sz="2000" b="1"/>
          </a:p>
          <a:p>
            <a:pPr lvl="1">
              <a:buFontTx/>
              <a:buChar char="•"/>
            </a:pPr>
            <a:r>
              <a:rPr lang="sr-Latn-CS" sz="2000" b="1"/>
              <a:t> </a:t>
            </a:r>
            <a:r>
              <a:rPr lang="en-US" sz="2000" b="1"/>
              <a:t>konzistenciju i </a:t>
            </a:r>
            <a:endParaRPr lang="sr-Latn-CS" sz="2000" b="1"/>
          </a:p>
          <a:p>
            <a:pPr lvl="1">
              <a:buFontTx/>
              <a:buChar char="•"/>
            </a:pPr>
            <a:r>
              <a:rPr lang="sr-Latn-CS" sz="2000" b="1"/>
              <a:t> </a:t>
            </a:r>
            <a:r>
              <a:rPr lang="en-US" sz="2000" b="1"/>
              <a:t>uticaj na životinje ljude i okolinu.  </a:t>
            </a:r>
            <a:endParaRPr lang="sr-Latn-CS" sz="2000" b="1"/>
          </a:p>
          <a:p>
            <a:pPr lvl="1">
              <a:buFontTx/>
              <a:buChar char="•"/>
            </a:pPr>
            <a:endParaRPr lang="sr-Latn-CS" sz="2000" b="1"/>
          </a:p>
          <a:p>
            <a:r>
              <a:rPr lang="en-US" sz="2000" b="1"/>
              <a:t>Veliki broj sirovina i varijacije u njihovom sastavu u okviru iste vrste i između vrsta zahtevaju više istraživanja i saznanja u celom lancu od poljoprivrede do hrane. Poznavanje sastojaka i varijacija u isporukama omogućava konzistentne i precizno formulisane hrane za životinje. </a:t>
            </a:r>
            <a:endParaRPr lang="sr-Latn-CS" sz="2000" b="1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2971800" y="304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Istraživanja i razvoj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609600" y="1371600"/>
            <a:ext cx="8153400" cy="481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r-Latn-CS" sz="2000" b="1"/>
              <a:t>Za uspešno korišćenje sastojaka hrane za različite vrste i kategorije životinja važno je na pravi način oceniti  njihovu hranljivu vrednost. Savremene metode ocenjivanja, kao najvažnije parametre hranljive vrednosti sastojaka hrane za životinje, obuhvataju:</a:t>
            </a:r>
          </a:p>
          <a:p>
            <a:pPr lvl="1">
              <a:buFontTx/>
              <a:buChar char="•"/>
            </a:pPr>
            <a:r>
              <a:rPr lang="sr-Latn-CS" sz="2000" b="1"/>
              <a:t> Ukupan sadržaj hranljivih materija</a:t>
            </a:r>
          </a:p>
          <a:p>
            <a:pPr lvl="1">
              <a:buFontTx/>
              <a:buChar char="•"/>
            </a:pPr>
            <a:r>
              <a:rPr lang="sr-Latn-CS" sz="2000" b="1"/>
              <a:t> Usvojivost hranljivih materija</a:t>
            </a:r>
          </a:p>
          <a:p>
            <a:pPr lvl="1">
              <a:buFontTx/>
              <a:buChar char="•"/>
            </a:pPr>
            <a:r>
              <a:rPr lang="sr-Latn-CS" sz="2000" b="1"/>
              <a:t> Sadržaj antinutritivnih sastojaka</a:t>
            </a:r>
          </a:p>
          <a:p>
            <a:pPr lvl="1">
              <a:buFontTx/>
              <a:buChar char="•"/>
            </a:pPr>
            <a:r>
              <a:rPr lang="sr-Latn-CS" sz="2000" b="1"/>
              <a:t> Fizičko hemijske karakteristike</a:t>
            </a:r>
          </a:p>
          <a:p>
            <a:pPr lvl="1">
              <a:buFontTx/>
              <a:buChar char="•"/>
            </a:pPr>
            <a:r>
              <a:rPr lang="sr-Latn-CS" sz="2000" b="1"/>
              <a:t> Uticaj specifičnih sastojaka na iskoristljivost absorbovanih</a:t>
            </a:r>
          </a:p>
          <a:p>
            <a:pPr lvl="1"/>
            <a:r>
              <a:rPr lang="sr-Latn-CS" sz="2000" b="1"/>
              <a:t>  hranljivih materija</a:t>
            </a:r>
          </a:p>
          <a:p>
            <a:pPr lvl="1">
              <a:buFontTx/>
              <a:buChar char="•"/>
            </a:pPr>
            <a:r>
              <a:rPr lang="sr-Latn-CS" sz="2000" b="1"/>
              <a:t>Efekat na voljno uzimanje hrane</a:t>
            </a:r>
          </a:p>
          <a:p>
            <a:pPr lvl="1">
              <a:buFontTx/>
              <a:buChar char="•"/>
            </a:pPr>
            <a:r>
              <a:rPr lang="sr-Latn-CS" sz="2000" b="1"/>
              <a:t>Efekat na kvalitet finalnih animalnih produkata (meso, jaja, </a:t>
            </a:r>
          </a:p>
          <a:p>
            <a:pPr lvl="1"/>
            <a:r>
              <a:rPr lang="sr-Latn-CS" sz="2000" b="1"/>
              <a:t> mleko, ekskreti..)</a:t>
            </a:r>
            <a:endParaRPr lang="en-US" sz="2000" b="1"/>
          </a:p>
          <a:p>
            <a:pPr>
              <a:spcBef>
                <a:spcPct val="50000"/>
              </a:spcBef>
            </a:pPr>
            <a:endParaRPr lang="en-US" sz="2000" b="1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2971800" y="304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Istraživanja i razvoj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609600" y="1447800"/>
            <a:ext cx="7391400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Potrebno je obratiti pažnju i na sporedne proizvode iz novih industrija naročito iz broizvodnje biogoriva. </a:t>
            </a:r>
            <a:endParaRPr lang="sr-Latn-CS" sz="2000" b="1"/>
          </a:p>
          <a:p>
            <a:pPr>
              <a:spcBef>
                <a:spcPct val="50000"/>
              </a:spcBef>
            </a:pPr>
            <a:r>
              <a:rPr lang="en-US" sz="2000" b="1"/>
              <a:t>Ratifikacija Kyoto Protocol-a nalaže razvijenim zemljama redukciju “efekta zelene bašte” za 8% do 2010. godine što će dovesti do značajnog povećanja ovih nuzproizvoda. </a:t>
            </a:r>
            <a:endParaRPr lang="sr-Latn-CS" sz="2000" b="1"/>
          </a:p>
          <a:p>
            <a:pPr>
              <a:spcBef>
                <a:spcPct val="50000"/>
              </a:spcBef>
            </a:pPr>
            <a:r>
              <a:rPr lang="en-US" sz="2000" b="1"/>
              <a:t>Proizvodnja biogoriva izdvaja ugljene hidrate &amp; masnoće (energiju) iz sirovina ostavljajući neiskorišćene protein da se ponovo vrate u hranu za životinje. </a:t>
            </a:r>
            <a:endParaRPr lang="sr-Latn-CS" sz="2000" b="1"/>
          </a:p>
          <a:p>
            <a:pPr>
              <a:spcBef>
                <a:spcPct val="50000"/>
              </a:spcBef>
            </a:pPr>
            <a:r>
              <a:rPr lang="en-US" sz="2000" b="1"/>
              <a:t>Istraživanja vezana za povećanje upotrebne vrednosti tih nuzproizvoda mogu značajno doprineti razvoju u industriji hrane za životinje. 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2971800" y="304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Istraživanja i razvoj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990600" y="1371600"/>
            <a:ext cx="6400800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Jedna od važnih oblasti istraživanja je proizvodnja novih komponenata specijalno dizajniranih da dostignu  nutritivne zahteve životinja i daju željene rezultate ( plodnost, porast, zdravi ili prirodno obogaćeni proizvodi, u lancu hrane). </a:t>
            </a:r>
            <a:endParaRPr lang="sr-Latn-CS" sz="2000" b="1"/>
          </a:p>
          <a:p>
            <a:pPr>
              <a:spcBef>
                <a:spcPct val="50000"/>
              </a:spcBef>
            </a:pPr>
            <a:r>
              <a:rPr lang="en-US" sz="2000" b="1"/>
              <a:t>Kompanije, proizvođači tih novih komponenata, drže u tajnosti  rezultate svojih istraživanja  a u interesu razvoja stočarstva </a:t>
            </a:r>
            <a:r>
              <a:rPr lang="sr-Latn-CS" sz="2000" b="1"/>
              <a:t>i </a:t>
            </a:r>
            <a:r>
              <a:rPr lang="en-US" sz="2000" b="1"/>
              <a:t>industrije hrane za životinje bilo bi potrebno da sarađuju sa drugim industrijama i raspod</a:t>
            </a:r>
            <a:r>
              <a:rPr lang="sr-Latn-CS" sz="2000" b="1"/>
              <a:t>eli</a:t>
            </a:r>
            <a:r>
              <a:rPr lang="en-US" sz="2000" b="1"/>
              <a:t> svoje tehnologije, know how i stručnost.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2971800" y="304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Istraživanja i razvoj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807720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hr-HR" sz="2000" b="1"/>
              <a:t>Industrija hrane za životinje ima vodeću ulogu u razvoju u lancu </a:t>
            </a:r>
          </a:p>
          <a:p>
            <a:pPr lvl="1">
              <a:spcBef>
                <a:spcPct val="20000"/>
              </a:spcBef>
            </a:pPr>
            <a:r>
              <a:rPr lang="hr-HR" sz="2000" b="1"/>
              <a:t>         od hrane za životinje do hrane za ljude</a:t>
            </a:r>
          </a:p>
          <a:p>
            <a:pPr>
              <a:spcBef>
                <a:spcPct val="20000"/>
              </a:spcBef>
            </a:pPr>
            <a:endParaRPr lang="hr-HR" sz="2000" b="1"/>
          </a:p>
          <a:p>
            <a:pPr>
              <a:spcBef>
                <a:spcPct val="20000"/>
              </a:spcBef>
            </a:pPr>
            <a:r>
              <a:rPr lang="hr-HR" sz="2000" b="1"/>
              <a:t>Ona potpomaže i podstiče istraživanja u ovoj oblasti.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752600" y="3048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400" b="1"/>
              <a:t>Industrija hrane za životinje</a:t>
            </a:r>
            <a:endParaRPr lang="en-US" sz="2400" b="1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228600" y="2971800"/>
            <a:ext cx="86868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sz="2000" b="1"/>
              <a:t>Izazovi za industriju hrane za životinje su takođe izazovi i za istraživanja i razvoj u celom lancu od hrane za životinje do </a:t>
            </a:r>
          </a:p>
          <a:p>
            <a:r>
              <a:rPr lang="hr-HR" sz="2000" b="1"/>
              <a:t>hrane za ljude. </a:t>
            </a:r>
          </a:p>
          <a:p>
            <a:endParaRPr lang="hr-HR" sz="2000" b="1"/>
          </a:p>
          <a:p>
            <a:r>
              <a:rPr lang="hr-HR" sz="2000" b="1"/>
              <a:t>Ti izazovi su se menjali tokom vremena i bili su usmereni na različite ciljeve:</a:t>
            </a:r>
            <a:endParaRPr lang="en-US" sz="2000" b="1"/>
          </a:p>
          <a:p>
            <a:pPr lvl="1">
              <a:buFontTx/>
              <a:buChar char="•"/>
            </a:pPr>
            <a:r>
              <a:rPr lang="sr-Latn-CS" sz="2000" b="1"/>
              <a:t> </a:t>
            </a:r>
            <a:r>
              <a:rPr lang="en-US" sz="2000" b="1"/>
              <a:t>Najbolji prinos uz najmanje troškove1970-1980</a:t>
            </a:r>
          </a:p>
          <a:p>
            <a:pPr lvl="1">
              <a:buFontTx/>
              <a:buChar char="•"/>
            </a:pPr>
            <a:r>
              <a:rPr lang="sr-Latn-CS" sz="2000" b="1"/>
              <a:t> </a:t>
            </a:r>
            <a:r>
              <a:rPr lang="en-US" sz="2000" b="1"/>
              <a:t>Kvalitet proizvoda ( mleko, meso, jaja) 1980-1995</a:t>
            </a:r>
          </a:p>
          <a:p>
            <a:pPr lvl="1">
              <a:buFontTx/>
              <a:buChar char="•"/>
            </a:pPr>
            <a:r>
              <a:rPr lang="sr-Latn-CS" sz="2000" b="1"/>
              <a:t> </a:t>
            </a:r>
            <a:r>
              <a:rPr lang="en-US" sz="2000" b="1"/>
              <a:t>Bezbednost hrane za životinje &amp; hrane za ljude 1996-2000</a:t>
            </a:r>
          </a:p>
          <a:p>
            <a:pPr lvl="1">
              <a:buFontTx/>
              <a:buChar char="•"/>
            </a:pPr>
            <a:r>
              <a:rPr lang="sr-Latn-CS" sz="2000" b="1"/>
              <a:t> </a:t>
            </a:r>
            <a:r>
              <a:rPr lang="en-US" sz="2000" b="1"/>
              <a:t>Hrana za životinje do hrane za ljude  2000-2010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75438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U skladu sa sloganom “Hrana za životinje za hranu za ljude” buduća istraživanja treba usmeriti  i na:</a:t>
            </a:r>
          </a:p>
          <a:p>
            <a:pPr lvl="1">
              <a:buFontTx/>
              <a:buChar char="•"/>
            </a:pPr>
            <a:r>
              <a:rPr lang="sr-Latn-CS" sz="2000" b="1"/>
              <a:t> </a:t>
            </a:r>
            <a:r>
              <a:rPr lang="en-US" sz="2000" b="1"/>
              <a:t>Povećanje bezbednosti hrane za životinje</a:t>
            </a:r>
          </a:p>
          <a:p>
            <a:pPr lvl="1">
              <a:buFontTx/>
              <a:buChar char="•"/>
            </a:pPr>
            <a:r>
              <a:rPr lang="sr-Latn-CS" sz="2000" b="1"/>
              <a:t> </a:t>
            </a:r>
            <a:r>
              <a:rPr lang="en-US" sz="2000" b="1"/>
              <a:t>Jačanje poverenje potrošača u sledljivost</a:t>
            </a:r>
          </a:p>
          <a:p>
            <a:pPr lvl="1">
              <a:buFontTx/>
              <a:buChar char="•"/>
            </a:pPr>
            <a:r>
              <a:rPr lang="sr-Latn-CS" sz="2000" b="1"/>
              <a:t> </a:t>
            </a:r>
            <a:r>
              <a:rPr lang="en-US" sz="2000" b="1"/>
              <a:t>Kreiranje specijalne hraneza ljude  preko hrane za </a:t>
            </a:r>
            <a:endParaRPr lang="sr-Latn-CS" sz="2000" b="1"/>
          </a:p>
          <a:p>
            <a:pPr lvl="1"/>
            <a:r>
              <a:rPr lang="sr-Latn-CS" sz="2000" b="1"/>
              <a:t>  </a:t>
            </a:r>
            <a:r>
              <a:rPr lang="en-US" sz="2000" b="1"/>
              <a:t>životinje (ω3 – jaja, Se – mleko )</a:t>
            </a:r>
          </a:p>
          <a:p>
            <a:pPr lvl="1">
              <a:buFontTx/>
              <a:buChar char="•"/>
            </a:pPr>
            <a:r>
              <a:rPr lang="sr-Latn-CS" sz="2000" b="1"/>
              <a:t> </a:t>
            </a:r>
            <a:r>
              <a:rPr lang="en-US" sz="2000" b="1"/>
              <a:t>Saradnja sa nutricionistima koji se bave ishranom ljudi</a:t>
            </a:r>
          </a:p>
          <a:p>
            <a:pPr lvl="1">
              <a:buFontTx/>
              <a:buChar char="•"/>
            </a:pPr>
            <a:r>
              <a:rPr lang="sr-Latn-CS" sz="2000" b="1"/>
              <a:t> </a:t>
            </a:r>
            <a:r>
              <a:rPr lang="en-US" sz="2000" b="1"/>
              <a:t>Nutrigenomics –Funkcionalna hrana koja služi za </a:t>
            </a:r>
            <a:r>
              <a:rPr lang="sr-Latn-CS" sz="2000" b="1"/>
              <a:t> </a:t>
            </a:r>
          </a:p>
          <a:p>
            <a:pPr lvl="1"/>
            <a:r>
              <a:rPr lang="sr-Latn-CS" sz="2000" b="1"/>
              <a:t>  </a:t>
            </a:r>
            <a:r>
              <a:rPr lang="en-US" sz="2000" b="1"/>
              <a:t>prevenciju bolesti izazvanih hranom </a:t>
            </a:r>
            <a:endParaRPr lang="sr-Latn-CS" sz="2000" b="1"/>
          </a:p>
          <a:p>
            <a:pPr lvl="2">
              <a:buFontTx/>
              <a:buChar char="•"/>
            </a:pPr>
            <a:r>
              <a:rPr lang="sr-Latn-CS" sz="2000" b="1"/>
              <a:t> </a:t>
            </a:r>
            <a:r>
              <a:rPr lang="en-US" sz="2000" b="1"/>
              <a:t>Bolesti srca</a:t>
            </a:r>
            <a:endParaRPr lang="sr-Latn-CS" sz="2000" b="1"/>
          </a:p>
          <a:p>
            <a:pPr lvl="2">
              <a:buFontTx/>
              <a:buChar char="•"/>
            </a:pPr>
            <a:r>
              <a:rPr lang="sr-Latn-CS" sz="2000" b="1"/>
              <a:t> </a:t>
            </a:r>
            <a:r>
              <a:rPr lang="en-US" sz="2000" b="1"/>
              <a:t>Kancer</a:t>
            </a:r>
            <a:endParaRPr lang="sr-Latn-CS" sz="2000" b="1"/>
          </a:p>
          <a:p>
            <a:pPr lvl="2">
              <a:buFontTx/>
              <a:buChar char="•"/>
            </a:pPr>
            <a:r>
              <a:rPr lang="en-US" sz="2000" b="1"/>
              <a:t> Goja</a:t>
            </a:r>
            <a:r>
              <a:rPr lang="sr-Latn-CS" sz="2000" b="1"/>
              <a:t>z</a:t>
            </a:r>
            <a:r>
              <a:rPr lang="en-US" sz="2000" b="1"/>
              <a:t>nost</a:t>
            </a:r>
            <a:endParaRPr lang="sr-Latn-CS" sz="2000" b="1"/>
          </a:p>
          <a:p>
            <a:pPr lvl="2">
              <a:buFontTx/>
              <a:buChar char="•"/>
            </a:pPr>
            <a:r>
              <a:rPr lang="sr-Latn-CS" sz="2000" b="1"/>
              <a:t> </a:t>
            </a:r>
            <a:r>
              <a:rPr lang="en-US" sz="2000" b="1"/>
              <a:t>Osteoporoza</a:t>
            </a:r>
            <a:endParaRPr lang="sr-Latn-CS" sz="2000" b="1"/>
          </a:p>
          <a:p>
            <a:pPr lvl="2">
              <a:buFontTx/>
              <a:buChar char="•"/>
            </a:pPr>
            <a:r>
              <a:rPr lang="sr-Latn-CS" sz="2000" b="1"/>
              <a:t> </a:t>
            </a:r>
            <a:r>
              <a:rPr lang="en-US" sz="2000" b="1"/>
              <a:t>Diabetes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2971800" y="304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Istraživanja i razvoj</a:t>
            </a:r>
          </a:p>
        </p:txBody>
      </p:sp>
      <p:pic>
        <p:nvPicPr>
          <p:cNvPr id="53254" name="Picture 6" descr="paramedic_giving_cpr_lc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7750" y="5013325"/>
            <a:ext cx="1512888" cy="13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5" name="Picture 7" descr="cartoon_hospital_wind_a_lc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4013" y="4978400"/>
            <a:ext cx="2160587" cy="1214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990600" y="1676400"/>
            <a:ext cx="701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2971800" y="304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sz="2400" b="1"/>
              <a:t>Umesto zaključka</a:t>
            </a:r>
            <a:endParaRPr lang="en-US" sz="2400" b="1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066800" y="1447800"/>
            <a:ext cx="76962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="1"/>
              <a:t>V</a:t>
            </a:r>
            <a:r>
              <a:rPr lang="sr-Latn-CS" sz="2000" b="1"/>
              <a:t>izija Evropske tehnološke platforme „Food for Life“ (Hrana za život) je da stvori veću sinergiju između ekonomskog rasta, zaštite okoline i socijalnih uslova sa namerom da unapredi dobrobit i blagostanje evropskih građana. </a:t>
            </a:r>
          </a:p>
          <a:p>
            <a:pPr>
              <a:spcBef>
                <a:spcPct val="50000"/>
              </a:spcBef>
            </a:pPr>
            <a:endParaRPr lang="sr-Latn-CS" sz="2000" b="1"/>
          </a:p>
          <a:p>
            <a:pPr>
              <a:spcBef>
                <a:spcPct val="50000"/>
              </a:spcBef>
            </a:pPr>
            <a:r>
              <a:rPr lang="sr-Latn-CS" sz="2000" b="1"/>
              <a:t>To mogu biti budući izazovi za istraživanja i razvoj u tehnologiji hrane za životinje.</a:t>
            </a:r>
            <a:endParaRPr lang="en-US" sz="20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8" name="Object 3"/>
          <p:cNvGraphicFramePr>
            <a:graphicFrameLocks noChangeAspect="1"/>
          </p:cNvGraphicFramePr>
          <p:nvPr/>
        </p:nvGraphicFramePr>
        <p:xfrm>
          <a:off x="381000" y="1093788"/>
          <a:ext cx="3048000" cy="1649412"/>
        </p:xfrm>
        <a:graphic>
          <a:graphicData uri="http://schemas.openxmlformats.org/presentationml/2006/ole">
            <p:oleObj spid="_x0000_s31748" name="Chart" r:id="rId3" imgW="8572500" imgH="4943587" progId="MSGraph.Chart.8">
              <p:embed followColorScheme="full"/>
            </p:oleObj>
          </a:graphicData>
        </a:graphic>
      </p:graphicFrame>
      <p:graphicFrame>
        <p:nvGraphicFramePr>
          <p:cNvPr id="2172930" name="Object 2"/>
          <p:cNvGraphicFramePr>
            <a:graphicFrameLocks noChangeAspect="1"/>
          </p:cNvGraphicFramePr>
          <p:nvPr/>
        </p:nvGraphicFramePr>
        <p:xfrm>
          <a:off x="381000" y="2814638"/>
          <a:ext cx="3048000" cy="1528762"/>
        </p:xfrm>
        <a:graphic>
          <a:graphicData uri="http://schemas.openxmlformats.org/presentationml/2006/ole">
            <p:oleObj spid="_x0000_s31749" name="Chart" r:id="rId4" imgW="8229600" imgH="5057775" progId="MSGraph.Chart.8">
              <p:embed followColorScheme="full"/>
            </p:oleObj>
          </a:graphicData>
        </a:graphic>
      </p:graphicFrame>
      <p:graphicFrame>
        <p:nvGraphicFramePr>
          <p:cNvPr id="2260994" name="Object 5"/>
          <p:cNvGraphicFramePr>
            <a:graphicFrameLocks noChangeAspect="1"/>
          </p:cNvGraphicFramePr>
          <p:nvPr/>
        </p:nvGraphicFramePr>
        <p:xfrm>
          <a:off x="381000" y="4456113"/>
          <a:ext cx="3048000" cy="1716087"/>
        </p:xfrm>
        <a:graphic>
          <a:graphicData uri="http://schemas.openxmlformats.org/presentationml/2006/ole">
            <p:oleObj spid="_x0000_s31750" name="Chart" r:id="rId5" imgW="8229600" imgH="5048399" progId="MSGraph.Chart.8">
              <p:embed followColorScheme="full"/>
            </p:oleObj>
          </a:graphicData>
        </a:graphic>
      </p:graphicFrame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4114800" y="15240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b="1"/>
              <a:t>Potrošnja mesa u svetu ima bržu stopu rasta od ljudske populacije</a:t>
            </a:r>
            <a:endParaRPr lang="en-US" b="1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4038600" y="2635250"/>
            <a:ext cx="487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b="1"/>
              <a:t>Taj porast je naročito izražen u zemljama u razvoju, a prognoze su da će biti još brži</a:t>
            </a:r>
            <a:endParaRPr lang="en-US" b="1"/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4267200" y="9906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b="1"/>
              <a:t>Prema podacima FAO:</a:t>
            </a:r>
            <a:endParaRPr lang="en-US" b="1"/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4114800" y="3505200"/>
            <a:ext cx="441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b="1"/>
              <a:t>Proizvodnja hrane za životinje takođe beleži stalni porast</a:t>
            </a:r>
            <a:endParaRPr lang="en-US" b="1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3657600" y="4267200"/>
            <a:ext cx="5257800" cy="157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sr-Latn-CS" b="1"/>
              <a:t>Z</a:t>
            </a:r>
            <a:r>
              <a:rPr lang="en-US" b="1"/>
              <a:t>ahtevi za hranom za životinje će </a:t>
            </a:r>
            <a:r>
              <a:rPr lang="sr-Latn-CS" b="1"/>
              <a:t>t</a:t>
            </a:r>
            <a:r>
              <a:rPr lang="en-US" b="1"/>
              <a:t>akođe, </a:t>
            </a:r>
            <a:r>
              <a:rPr lang="sr-Latn-CS" b="1"/>
              <a:t>rasti</a:t>
            </a:r>
          </a:p>
          <a:p>
            <a:pPr>
              <a:spcBef>
                <a:spcPct val="20000"/>
              </a:spcBef>
            </a:pPr>
            <a:endParaRPr lang="sr-Latn-CS" b="1"/>
          </a:p>
          <a:p>
            <a:pPr>
              <a:spcBef>
                <a:spcPct val="20000"/>
              </a:spcBef>
            </a:pPr>
            <a:r>
              <a:rPr lang="sr-Latn-CS" b="1"/>
              <a:t>Z</a:t>
            </a:r>
            <a:r>
              <a:rPr lang="en-US" b="1"/>
              <a:t>a industriju hrane za životinje je važno da se osposobi kako bi mogla da dostigne te zahteve</a:t>
            </a:r>
            <a:r>
              <a:rPr lang="sr-Latn-CS" b="1"/>
              <a:t> </a:t>
            </a:r>
            <a:r>
              <a:rPr lang="en-US" b="1"/>
              <a:t>na održivi način. 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2286000" y="228600"/>
            <a:ext cx="518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sz="2400" b="1"/>
              <a:t>Stanje u lancu proizvodnje</a:t>
            </a: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7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260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2172930" grpId="0"/>
      <p:bldOleChart spid="22609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640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hr-HR" sz="2000" b="1"/>
              <a:t>1.02 milijarde ljudi gladuje u svetu ove godine</a:t>
            </a:r>
          </a:p>
          <a:p>
            <a:pPr>
              <a:spcBef>
                <a:spcPct val="20000"/>
              </a:spcBef>
            </a:pPr>
            <a:r>
              <a:rPr lang="hr-HR" sz="2000" b="1"/>
              <a:t>To je za 100 miliona više gladnih u odnosu na 2008.</a:t>
            </a:r>
            <a:endParaRPr lang="en-US" sz="2000" b="1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762000" y="2362200"/>
            <a:ext cx="7543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U 2050. godini </a:t>
            </a:r>
            <a:r>
              <a:rPr lang="sr-Latn-CS" sz="2000" b="1"/>
              <a:t>ljudska populacija će dostići 9.2 milijarde ljudi i njihove potrebe za animalnim proizvodima će zbog rastućeg standarda biti znatno veće nego danas</a:t>
            </a:r>
            <a:r>
              <a:rPr lang="en-US" sz="2000" b="1"/>
              <a:t>, kada je broj stanovnika nešto veći od 6 milijardi. 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505200" y="228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Latn-CS" sz="2400" b="1"/>
              <a:t>Glad u svetu</a:t>
            </a:r>
            <a:endParaRPr lang="en-US" sz="2400" b="1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762000" y="40386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Potreban je velik tehnološki skok da bi se dostigli ti zahtevi. 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838200" y="4784725"/>
            <a:ext cx="7086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sz="2000" b="1"/>
              <a:t>Z</a:t>
            </a:r>
            <a:r>
              <a:rPr lang="en-US" sz="2000" b="1"/>
              <a:t>aključ</a:t>
            </a:r>
            <a:r>
              <a:rPr lang="sr-Latn-CS" sz="2000" b="1"/>
              <a:t>ak</a:t>
            </a:r>
            <a:r>
              <a:rPr lang="en-US" sz="2000" b="1"/>
              <a:t> </a:t>
            </a:r>
            <a:r>
              <a:rPr lang="sr-Latn-CS" sz="2000" b="1"/>
              <a:t>FEFAC-a je </a:t>
            </a:r>
            <a:r>
              <a:rPr lang="en-US" sz="2000" b="1"/>
              <a:t>da poljoprivreda EU mora proizvoditi više, bolje, svugde i po pristupačnim cenama.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28600" y="1279525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Mnogi od gladnih su mali farmeri u zemljama u razvoju. </a:t>
            </a:r>
            <a:endParaRPr lang="sr-Latn-CS" sz="2000" b="1"/>
          </a:p>
          <a:p>
            <a:endParaRPr lang="sr-Latn-CS" sz="2000" b="1"/>
          </a:p>
          <a:p>
            <a:r>
              <a:rPr lang="sr-Latn-CS" sz="2000" b="1"/>
              <a:t>O</a:t>
            </a:r>
            <a:r>
              <a:rPr lang="en-US" sz="2000" b="1"/>
              <a:t>ni poseduju potencijal, da zadovolje sopstvene potrebe i da potpomognu sigurno snabdevanje hranom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28600" y="3413125"/>
            <a:ext cx="83820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r-Latn-CS" sz="2000" b="1"/>
              <a:t>Da bi se to desilo neophodno je obezbediti:</a:t>
            </a:r>
          </a:p>
          <a:p>
            <a:endParaRPr lang="sr-Latn-CS" sz="2000" b="1"/>
          </a:p>
          <a:p>
            <a:pPr>
              <a:buFontTx/>
              <a:buChar char="•"/>
            </a:pPr>
            <a:r>
              <a:rPr lang="sr-Latn-CS" sz="2000" b="1"/>
              <a:t> Z</a:t>
            </a:r>
            <a:r>
              <a:rPr lang="en-US" sz="2000" b="1"/>
              <a:t>akonski okvir </a:t>
            </a:r>
            <a:r>
              <a:rPr lang="sr-Latn-CS" sz="2000" b="1"/>
              <a:t>za fabrike stočne hrane </a:t>
            </a:r>
            <a:r>
              <a:rPr lang="en-US" sz="2000" b="1"/>
              <a:t>i njegovu implementaciju</a:t>
            </a:r>
            <a:endParaRPr lang="sr-Latn-CS" sz="2000" b="1"/>
          </a:p>
          <a:p>
            <a:endParaRPr lang="sr-Latn-CS" sz="2000" b="1"/>
          </a:p>
          <a:p>
            <a:pPr>
              <a:buFontTx/>
              <a:buChar char="•"/>
            </a:pPr>
            <a:r>
              <a:rPr lang="sr-Latn-CS" sz="2000" b="1"/>
              <a:t> </a:t>
            </a:r>
            <a:r>
              <a:rPr lang="en-US" sz="2000" b="1"/>
              <a:t>Uslov</a:t>
            </a:r>
            <a:r>
              <a:rPr lang="sr-Latn-CS" sz="2000" b="1"/>
              <a:t>e za</a:t>
            </a:r>
            <a:r>
              <a:rPr lang="en-US" sz="2000" b="1"/>
              <a:t> slobod</a:t>
            </a:r>
            <a:r>
              <a:rPr lang="sr-Latn-CS" sz="2000" b="1"/>
              <a:t>an</a:t>
            </a:r>
            <a:r>
              <a:rPr lang="en-US" sz="2000" b="1"/>
              <a:t> pristup sirovinama, funkcionisanje njihovih</a:t>
            </a:r>
            <a:endParaRPr lang="sr-Latn-CS" sz="2000" b="1"/>
          </a:p>
          <a:p>
            <a:r>
              <a:rPr lang="sr-Latn-CS" sz="2000" b="1"/>
              <a:t> </a:t>
            </a:r>
            <a:r>
              <a:rPr lang="en-US" sz="2000" b="1"/>
              <a:t> tržišta i definisanje njihovog kvaliteta </a:t>
            </a:r>
            <a:endParaRPr lang="sr-Latn-CS" sz="2000" b="1"/>
          </a:p>
          <a:p>
            <a:endParaRPr lang="en-US" sz="2000" b="1"/>
          </a:p>
          <a:p>
            <a:pPr>
              <a:buFontTx/>
              <a:buChar char="•"/>
            </a:pPr>
            <a:r>
              <a:rPr lang="sr-Latn-CS" sz="2000" b="1"/>
              <a:t> R</a:t>
            </a:r>
            <a:r>
              <a:rPr lang="en-US" sz="2000" b="1"/>
              <a:t>azvoj pravila profesije i dobre proizvođačke prakse, koja će</a:t>
            </a:r>
            <a:endParaRPr lang="sr-Latn-CS" sz="2000" b="1"/>
          </a:p>
          <a:p>
            <a:r>
              <a:rPr lang="sr-Latn-CS" sz="2000" b="1"/>
              <a:t> </a:t>
            </a:r>
            <a:r>
              <a:rPr lang="en-US" sz="2000" b="1"/>
              <a:t> osigurati</a:t>
            </a:r>
            <a:r>
              <a:rPr lang="sr-Latn-CS" sz="2000" b="1"/>
              <a:t>  </a:t>
            </a:r>
            <a:r>
              <a:rPr lang="en-US" sz="2000" b="1"/>
              <a:t>kvalitet i bezbednost hrane za životinje;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124200" y="304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sz="2400" b="1"/>
              <a:t>Mali farmeri</a:t>
            </a:r>
            <a:endParaRPr lang="en-US" sz="2400" b="1"/>
          </a:p>
        </p:txBody>
      </p:sp>
      <p:pic>
        <p:nvPicPr>
          <p:cNvPr id="29703" name="Picture 7" descr="j03567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1295400"/>
            <a:ext cx="1825625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7993063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sz="2400" b="1"/>
              <a:t>U svojoj Lisabonskoj strategiji Evropska Unija (EU) je usvojila cilj da do 2010. godine postane najkonkurentnije društvo u svetu bazirano  na znanju. </a:t>
            </a:r>
            <a:endParaRPr lang="en-US" sz="2400" b="1"/>
          </a:p>
          <a:p>
            <a:endParaRPr lang="sr-Latn-CS" sz="2400" b="1"/>
          </a:p>
          <a:p>
            <a:r>
              <a:rPr lang="sr-Latn-CS" sz="2400" b="1"/>
              <a:t>U sklopu toga, kao jedno od prioritetnih područja za podizanje nivoa znanja i konkurentnosti, EU je identifikovala i razvoj tehnologija i njihovo stavljanje u službu zaštite okoline i održivog razvoja što obuhvata i veću zaštitu ljudi u pogledu</a:t>
            </a:r>
            <a:r>
              <a:rPr lang="en-US" sz="2400" b="1"/>
              <a:t>:</a:t>
            </a:r>
          </a:p>
          <a:p>
            <a:pPr lvl="1">
              <a:buFontTx/>
              <a:buChar char="•"/>
            </a:pPr>
            <a:r>
              <a:rPr lang="sr-Latn-CS" sz="2400" b="1"/>
              <a:t>hrane, </a:t>
            </a:r>
            <a:endParaRPr lang="en-US" sz="2400" b="1"/>
          </a:p>
          <a:p>
            <a:pPr lvl="1">
              <a:buFontTx/>
              <a:buChar char="•"/>
            </a:pPr>
            <a:r>
              <a:rPr lang="sr-Latn-CS" sz="2400" b="1"/>
              <a:t>hemikalija  </a:t>
            </a:r>
            <a:endParaRPr lang="en-US" sz="2400" b="1"/>
          </a:p>
          <a:p>
            <a:pPr lvl="1">
              <a:buFontTx/>
              <a:buChar char="•"/>
            </a:pPr>
            <a:r>
              <a:rPr lang="sr-Latn-CS" sz="2400" b="1"/>
              <a:t>bolesti i </a:t>
            </a:r>
            <a:endParaRPr lang="en-US" sz="2400" b="1"/>
          </a:p>
          <a:p>
            <a:pPr lvl="1">
              <a:buFontTx/>
              <a:buChar char="•"/>
            </a:pPr>
            <a:r>
              <a:rPr lang="sr-Latn-CS" sz="2400" b="1"/>
              <a:t>kvalitetnije upravljanje otpadom.</a:t>
            </a:r>
            <a:endParaRPr lang="en-US" sz="2400" b="1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2057400" y="304800"/>
            <a:ext cx="4248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sz="2800" b="1"/>
              <a:t>Evropska Unija</a:t>
            </a:r>
            <a:endParaRPr lang="en-US" sz="2800" b="1"/>
          </a:p>
        </p:txBody>
      </p:sp>
      <p:pic>
        <p:nvPicPr>
          <p:cNvPr id="6150" name="Picture 6" descr="european_union_blue_fl_mc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4495800"/>
            <a:ext cx="21336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4"/>
          <p:cNvSpPr txBox="1">
            <a:spLocks noChangeArrowheads="1"/>
          </p:cNvSpPr>
          <p:nvPr/>
        </p:nvSpPr>
        <p:spPr bwMode="auto">
          <a:xfrm>
            <a:off x="762000" y="2133600"/>
            <a:ext cx="813593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 sz="2400" b="1"/>
              <a:t>Sada, u 21. veku „Održivi razvoj“ je postao ključni politički cilj na globalnom nivou i značajne aktivnosti u svim oblastima života i rada idu u smeru koji treba da omogući da se zadovolje sadašnje potrebe, a da se pritom ne smanji mogućnost budućim generacijama da zadovolje svoje potrebe. </a:t>
            </a:r>
            <a:endParaRPr lang="en-US" sz="2400" b="1"/>
          </a:p>
        </p:txBody>
      </p:sp>
      <p:sp>
        <p:nvSpPr>
          <p:cNvPr id="46083" name="Text Box 5"/>
          <p:cNvSpPr txBox="1">
            <a:spLocks noChangeArrowheads="1"/>
          </p:cNvSpPr>
          <p:nvPr/>
        </p:nvSpPr>
        <p:spPr bwMode="auto">
          <a:xfrm>
            <a:off x="2590800" y="228600"/>
            <a:ext cx="309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sz="2800" b="1"/>
              <a:t>„Održivi razvoj“</a:t>
            </a:r>
            <a:endParaRPr lang="en-US" sz="28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85800" y="1371600"/>
            <a:ext cx="770572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r-Latn-CS" sz="2400" b="1"/>
              <a:t>Održivi razvoj je strategija i principi održivog razvoja se moraju primeniti na sve oblasti života i rada pa i na hranu za životinje. </a:t>
            </a:r>
          </a:p>
          <a:p>
            <a:endParaRPr lang="sr-Latn-CS" sz="2400" b="1"/>
          </a:p>
          <a:p>
            <a:r>
              <a:rPr lang="sr-Latn-CS" sz="2400" b="1"/>
              <a:t>Unapređenja tehnologija za održivu proizvodnju hrane za životinje treba da obuhvate različite aspekte kao što su:</a:t>
            </a:r>
            <a:endParaRPr lang="hr-HR" sz="2400" b="1"/>
          </a:p>
          <a:p>
            <a:pPr lvl="1">
              <a:buFontTx/>
              <a:buChar char="•"/>
            </a:pPr>
            <a:r>
              <a:rPr lang="hr-HR" sz="2400" b="1"/>
              <a:t>Proizvodnja hrane za životinje</a:t>
            </a:r>
          </a:p>
          <a:p>
            <a:pPr lvl="1">
              <a:buFontTx/>
              <a:buChar char="•"/>
            </a:pPr>
            <a:r>
              <a:rPr lang="hr-HR" sz="2400" b="1"/>
              <a:t>Ishrana životinja</a:t>
            </a:r>
          </a:p>
          <a:p>
            <a:pPr lvl="1">
              <a:buFontTx/>
              <a:buChar char="•"/>
            </a:pPr>
            <a:r>
              <a:rPr lang="hr-HR" sz="2400" b="1"/>
              <a:t>Bezbednost hrane za ljude, životinje i okolinu</a:t>
            </a:r>
          </a:p>
          <a:p>
            <a:pPr lvl="1">
              <a:buFontTx/>
              <a:buChar char="•"/>
            </a:pPr>
            <a:r>
              <a:rPr lang="hr-HR" sz="2400" b="1"/>
              <a:t>Kontrola i evaluacija hrane za životinje </a:t>
            </a:r>
          </a:p>
          <a:p>
            <a:pPr lvl="1">
              <a:buFontTx/>
              <a:buChar char="•"/>
            </a:pPr>
            <a:r>
              <a:rPr lang="hr-HR" sz="2400" b="1"/>
              <a:t>Kvalitet proizvoda animalnog porekla</a:t>
            </a:r>
          </a:p>
          <a:p>
            <a:pPr lvl="1">
              <a:buFontTx/>
              <a:buChar char="•"/>
            </a:pPr>
            <a:r>
              <a:rPr lang="hr-HR" sz="2400" b="1"/>
              <a:t>Uticaj na okolinu</a:t>
            </a:r>
            <a:endParaRPr lang="en-US" sz="2400" b="1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2743200" y="228600"/>
            <a:ext cx="32400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sz="2800" b="1"/>
              <a:t>Održivi razvoj</a:t>
            </a:r>
            <a:endParaRPr lang="en-US" sz="28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4"/>
          <p:cNvSpPr txBox="1">
            <a:spLocks noChangeArrowheads="1"/>
          </p:cNvSpPr>
          <p:nvPr/>
        </p:nvSpPr>
        <p:spPr bwMode="auto">
          <a:xfrm>
            <a:off x="2265363" y="152400"/>
            <a:ext cx="5327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800" b="1"/>
              <a:t>Proizvodnja hrane za životinje</a:t>
            </a:r>
            <a:endParaRPr lang="en-US" sz="2800" b="1"/>
          </a:p>
        </p:txBody>
      </p:sp>
      <p:sp>
        <p:nvSpPr>
          <p:cNvPr id="50179" name="Text Box 5"/>
          <p:cNvSpPr txBox="1">
            <a:spLocks noChangeArrowheads="1"/>
          </p:cNvSpPr>
          <p:nvPr/>
        </p:nvSpPr>
        <p:spPr bwMode="auto">
          <a:xfrm>
            <a:off x="896938" y="5334000"/>
            <a:ext cx="75612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Latn-CS" sz="2400" b="1"/>
              <a:t>Proizvodnja hrane za životinje zahteva ozbiljan pristup i u naučnim istraživanjima.</a:t>
            </a:r>
            <a:endParaRPr lang="en-US" sz="2400" b="1"/>
          </a:p>
        </p:txBody>
      </p:sp>
      <p:sp>
        <p:nvSpPr>
          <p:cNvPr id="50180" name="Text Box 6"/>
          <p:cNvSpPr txBox="1">
            <a:spLocks noChangeArrowheads="1"/>
          </p:cNvSpPr>
          <p:nvPr/>
        </p:nvSpPr>
        <p:spPr bwMode="auto">
          <a:xfrm>
            <a:off x="304800" y="1219200"/>
            <a:ext cx="7488238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b="1"/>
              <a:t>Već odavno proizvodnja hrane za životinje nije samo  mlevenje i mešanje zrnastih hraniva i svakako </a:t>
            </a:r>
            <a:r>
              <a:rPr lang="sr-Latn-CS" b="1"/>
              <a:t>nije samo mešaona, već vrlo široko obuhvata kompletnu poljoprivredu i prehrambenu industriju kroz različite procese sakupljanja, konzervisanja, čuvanja i prerade osnovnih i sporednih proizvoda koji služe za povećanje upotrebne vrednosti i bolju valorizaciju u hranu za ljude preko hrane za životinje. </a:t>
            </a:r>
          </a:p>
          <a:p>
            <a:endParaRPr lang="sr-Latn-CS" b="1"/>
          </a:p>
          <a:p>
            <a:r>
              <a:rPr lang="sr-Latn-CS" b="1"/>
              <a:t>Značajno je pomenuti i proizvodnju vitamina, mineralnih hraniva i dodataka, neproteinskih azotnih jedinjenja, aminokiselina, enzima i drugih dodataka koji se koriste u hrani za životinje </a:t>
            </a:r>
          </a:p>
          <a:p>
            <a:endParaRPr lang="sr-Latn-CS" b="1"/>
          </a:p>
          <a:p>
            <a:r>
              <a:rPr lang="sr-Latn-CS" b="1"/>
              <a:t>Sve je to industrija hrane za životinje i u svim ovim segmentima se moraju primeniti principi održivog razvoja.</a:t>
            </a:r>
            <a:endParaRPr lang="en-US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1594</Words>
  <Application>Microsoft Office PowerPoint</Application>
  <PresentationFormat>On-screen Show (4:3)</PresentationFormat>
  <Paragraphs>192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Calibri</vt:lpstr>
      <vt:lpstr>Arial</vt:lpstr>
      <vt:lpstr>Office Theme</vt:lpstr>
      <vt:lpstr>Microsoft Graph Chart</vt:lpstr>
      <vt:lpstr>Microsoft Graph 97 Chart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slavica</cp:lastModifiedBy>
  <cp:revision>16</cp:revision>
  <dcterms:created xsi:type="dcterms:W3CDTF">2006-08-16T00:00:00Z</dcterms:created>
  <dcterms:modified xsi:type="dcterms:W3CDTF">2009-09-29T02:05:15Z</dcterms:modified>
</cp:coreProperties>
</file>